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92" r:id="rId2"/>
    <p:sldId id="293" r:id="rId3"/>
    <p:sldId id="295" r:id="rId4"/>
    <p:sldId id="296" r:id="rId5"/>
    <p:sldId id="294" r:id="rId6"/>
    <p:sldId id="259" r:id="rId7"/>
    <p:sldId id="260" r:id="rId8"/>
  </p:sldIdLst>
  <p:sldSz cx="12192000" cy="6858000"/>
  <p:notesSz cx="6858000" cy="9144000"/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E9B"/>
    <a:srgbClr val="FFE9C9"/>
    <a:srgbClr val="FFD89F"/>
    <a:srgbClr val="FFEACD"/>
    <a:srgbClr val="FFF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96873A-C251-4EF4-B10F-537B62F22F16}" v="2" dt="2025-05-15T09:05:35.7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n typografi, intet git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726"/>
  </p:normalViewPr>
  <p:slideViewPr>
    <p:cSldViewPr snapToGrid="0" showGuides="1">
      <p:cViewPr varScale="1">
        <p:scale>
          <a:sx n="48" d="100"/>
          <a:sy n="48" d="100"/>
        </p:scale>
        <p:origin x="111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5" d="100"/>
          <a:sy n="115" d="100"/>
        </p:scale>
        <p:origin x="3136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i Winther-Nielsen" userId="2e5076fe-b5c1-4f2c-9996-a87d8d4c7ec6" providerId="ADAL" clId="{B296873A-C251-4EF4-B10F-537B62F22F16}"/>
    <pc:docChg chg="undo custSel modSld">
      <pc:chgData name="Nicolai Winther-Nielsen" userId="2e5076fe-b5c1-4f2c-9996-a87d8d4c7ec6" providerId="ADAL" clId="{B296873A-C251-4EF4-B10F-537B62F22F16}" dt="2025-05-15T16:57:59.391" v="15" actId="1076"/>
      <pc:docMkLst>
        <pc:docMk/>
      </pc:docMkLst>
      <pc:sldChg chg="addSp delSp modSp mod">
        <pc:chgData name="Nicolai Winther-Nielsen" userId="2e5076fe-b5c1-4f2c-9996-a87d8d4c7ec6" providerId="ADAL" clId="{B296873A-C251-4EF4-B10F-537B62F22F16}" dt="2025-05-15T16:57:59.391" v="15" actId="1076"/>
        <pc:sldMkLst>
          <pc:docMk/>
          <pc:sldMk cId="352000207" sldId="259"/>
        </pc:sldMkLst>
        <pc:spChg chg="add del mod">
          <ac:chgData name="Nicolai Winther-Nielsen" userId="2e5076fe-b5c1-4f2c-9996-a87d8d4c7ec6" providerId="ADAL" clId="{B296873A-C251-4EF4-B10F-537B62F22F16}" dt="2025-05-15T16:57:59.391" v="15" actId="1076"/>
          <ac:spMkLst>
            <pc:docMk/>
            <pc:sldMk cId="352000207" sldId="259"/>
            <ac:spMk id="4" creationId="{7E4C847A-9ACB-AF51-5E65-E83B41798158}"/>
          </ac:spMkLst>
        </pc:spChg>
      </pc:sldChg>
      <pc:sldChg chg="addSp delSp modSp mod">
        <pc:chgData name="Nicolai Winther-Nielsen" userId="2e5076fe-b5c1-4f2c-9996-a87d8d4c7ec6" providerId="ADAL" clId="{B296873A-C251-4EF4-B10F-537B62F22F16}" dt="2025-05-15T09:06:40.884" v="11" actId="478"/>
        <pc:sldMkLst>
          <pc:docMk/>
          <pc:sldMk cId="979027668" sldId="260"/>
        </pc:sldMkLst>
        <pc:graphicFrameChg chg="add mod">
          <ac:chgData name="Nicolai Winther-Nielsen" userId="2e5076fe-b5c1-4f2c-9996-a87d8d4c7ec6" providerId="ADAL" clId="{B296873A-C251-4EF4-B10F-537B62F22F16}" dt="2025-05-15T09:05:33.237" v="2"/>
          <ac:graphicFrameMkLst>
            <pc:docMk/>
            <pc:sldMk cId="979027668" sldId="260"/>
            <ac:graphicFrameMk id="4" creationId="{6E213EF0-19A8-21D8-A6F0-159027D0EB8F}"/>
          </ac:graphicFrameMkLst>
        </pc:graphicFrameChg>
        <pc:graphicFrameChg chg="del">
          <ac:chgData name="Nicolai Winther-Nielsen" userId="2e5076fe-b5c1-4f2c-9996-a87d8d4c7ec6" providerId="ADAL" clId="{B296873A-C251-4EF4-B10F-537B62F22F16}" dt="2025-05-15T09:06:40.884" v="11" actId="478"/>
          <ac:graphicFrameMkLst>
            <pc:docMk/>
            <pc:sldMk cId="979027668" sldId="260"/>
            <ac:graphicFrameMk id="5" creationId="{AFA148E0-8FD2-3E3E-6750-FD36CF814976}"/>
          </ac:graphicFrameMkLst>
        </pc:graphicFrameChg>
        <pc:picChg chg="add del mod modCrop">
          <ac:chgData name="Nicolai Winther-Nielsen" userId="2e5076fe-b5c1-4f2c-9996-a87d8d4c7ec6" providerId="ADAL" clId="{B296873A-C251-4EF4-B10F-537B62F22F16}" dt="2025-05-15T09:06:33.441" v="10" actId="478"/>
          <ac:picMkLst>
            <pc:docMk/>
            <pc:sldMk cId="979027668" sldId="260"/>
            <ac:picMk id="7" creationId="{68F36AF7-B69D-769C-9E36-F66856CE65F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C4C796-A30A-0A1B-5E60-CC5A42FD98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045617-A7FD-0818-1370-80ABD35C6B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A5149-8A39-3B44-BAD4-89CD376AFF4B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0E4EC6-FE22-5F6C-A26C-DE7DA769D0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7312D0-678B-F342-00B4-639A09D689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6AC1F-45CC-774E-8194-72352EB912C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069119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61228-6638-134E-B64B-2E55C3911E9D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651B3-60CD-1D48-8571-C604196720A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938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Jeg har ændret din gradient + lavet mere luft omkring teksten i boksen (0,6 cm margin).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A651B3-60CD-1D48-8571-C604196720A3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9163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orange and white background&#10;&#10;Description automatically generated">
            <a:extLst>
              <a:ext uri="{FF2B5EF4-FFF2-40B4-BE49-F238E27FC236}">
                <a16:creationId xmlns:a16="http://schemas.microsoft.com/office/drawing/2014/main" id="{8A52E71E-BDD7-D17F-6CE3-D42B380FD3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2027AB-2778-0456-FD49-36B893C0C2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47702"/>
            <a:ext cx="9144000" cy="1907177"/>
          </a:xfrm>
        </p:spPr>
        <p:txBody>
          <a:bodyPr anchor="b">
            <a:normAutofit/>
          </a:bodyPr>
          <a:lstStyle>
            <a:lvl1pPr algn="ctr">
              <a:defRPr sz="5000" b="0" i="0">
                <a:latin typeface="Libre Caslon Text" pitchFamily="2" charset="77"/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9E01F8-6A82-5AC6-7AD0-2162312C73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051503"/>
            <a:ext cx="9144000" cy="1016194"/>
          </a:xfrm>
        </p:spPr>
        <p:txBody>
          <a:bodyPr/>
          <a:lstStyle>
            <a:lvl1pPr marL="0" indent="0" algn="ctr">
              <a:buNone/>
              <a:defRPr sz="2400" b="0" i="0">
                <a:latin typeface="Asap Condensed Condensed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40DA5-6203-CCA7-0290-45EEA5B4A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03279-EBDA-0580-5D9D-12B6B3710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Condensed Light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4DEC3-7D31-B866-4F8D-936C8181E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Condensed Light" pitchFamily="2" charset="77"/>
              </a:defRPr>
            </a:lvl1pPr>
          </a:lstStyle>
          <a:p>
            <a:fld id="{99C80D0C-45D6-9044-B8B0-6CB81B05C168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Picture 8" descr="A logo on a black background&#10;&#10;Description automatically generated">
            <a:extLst>
              <a:ext uri="{FF2B5EF4-FFF2-40B4-BE49-F238E27FC236}">
                <a16:creationId xmlns:a16="http://schemas.microsoft.com/office/drawing/2014/main" id="{5844398E-29AE-FC3A-1BAA-7A056B7FAA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62353" y="62046"/>
            <a:ext cx="2971801" cy="297180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266EA-3DA1-BF26-5AB8-AD4E0622A8AE}"/>
              </a:ext>
            </a:extLst>
          </p:cNvPr>
          <p:cNvCxnSpPr/>
          <p:nvPr userDrawn="1"/>
        </p:nvCxnSpPr>
        <p:spPr>
          <a:xfrm>
            <a:off x="1524000" y="4844087"/>
            <a:ext cx="914400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704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DC3-436C-9F7A-243D-BC1F7030E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89898-8D29-A920-CFB6-741C38E660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AA5427-3B5C-AFA2-BE4D-0C4ECBA5F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C9F7C-76AF-D26B-2387-A3F714C5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D3656-7566-C6A6-2D0E-D2DFA10AC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8D80CB-5ED9-D183-7127-B497E617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6284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AB51A-853B-D7B7-6DAD-AFD6BD026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A917D9-1ACC-8CC6-862F-46DC2324B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F0049-CE7C-E5A3-0B15-15C7356C8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5DFC2-F378-098B-8AF0-4CA7F5BB2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407E6-3C14-3692-35FF-D110B9520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0680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8DB328-1D20-5681-49BF-B45B3DF17B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47673-6499-1C26-C10D-3A33D3668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53555-82EA-CEA5-3004-72019AA59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3A7CE-9229-38FC-2E7E-C99AA381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11DFC-6FCA-B88B-8A2A-CD05D3AF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45277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orange and white background&#10;&#10;Description automatically generated">
            <a:extLst>
              <a:ext uri="{FF2B5EF4-FFF2-40B4-BE49-F238E27FC236}">
                <a16:creationId xmlns:a16="http://schemas.microsoft.com/office/drawing/2014/main" id="{8A52E71E-BDD7-D17F-6CE3-D42B380FD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5693"/>
          <a:stretch/>
        </p:blipFill>
        <p:spPr>
          <a:xfrm rot="16200000">
            <a:off x="-531717" y="230284"/>
            <a:ext cx="6886301" cy="6369132"/>
          </a:xfrm>
          <a:prstGeom prst="rect">
            <a:avLst/>
          </a:prstGeom>
        </p:spPr>
      </p:pic>
      <p:pic>
        <p:nvPicPr>
          <p:cNvPr id="9" name="Picture 8" descr="A logo on a black background&#10;&#10;Description automatically generated">
            <a:extLst>
              <a:ext uri="{FF2B5EF4-FFF2-40B4-BE49-F238E27FC236}">
                <a16:creationId xmlns:a16="http://schemas.microsoft.com/office/drawing/2014/main" id="{5844398E-29AE-FC3A-1BAA-7A056B7FAA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42502" y="0"/>
            <a:ext cx="2971801" cy="29718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2027AB-2778-0456-FD49-36B893C0C2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634" y="2847702"/>
            <a:ext cx="5308270" cy="1685253"/>
          </a:xfrm>
        </p:spPr>
        <p:txBody>
          <a:bodyPr anchor="b">
            <a:normAutofit/>
          </a:bodyPr>
          <a:lstStyle>
            <a:lvl1pPr algn="l">
              <a:defRPr sz="4000" b="0" i="0">
                <a:latin typeface="Libre Caslon Text" pitchFamily="2" charset="77"/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9E01F8-6A82-5AC6-7AD0-2162312C73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0530" y="4762741"/>
            <a:ext cx="5308270" cy="1016194"/>
          </a:xfrm>
        </p:spPr>
        <p:txBody>
          <a:bodyPr/>
          <a:lstStyle>
            <a:lvl1pPr marL="0" indent="0" algn="l">
              <a:buNone/>
              <a:defRPr sz="2400" b="0" i="0">
                <a:latin typeface="Asap Condensed Condensed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40DA5-6203-CCA7-0290-45EEA5B4A6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0530" y="6085504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sap Condensed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266EA-3DA1-BF26-5AB8-AD4E0622A8AE}"/>
              </a:ext>
            </a:extLst>
          </p:cNvPr>
          <p:cNvCxnSpPr>
            <a:cxnSpLocks/>
          </p:cNvCxnSpPr>
          <p:nvPr userDrawn="1"/>
        </p:nvCxnSpPr>
        <p:spPr>
          <a:xfrm>
            <a:off x="312717" y="4615485"/>
            <a:ext cx="5316187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DFA5368-711A-EF70-E38D-C99A16FB441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picture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1344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rry picture of a person&#10;&#10;Description automatically generated">
            <a:extLst>
              <a:ext uri="{FF2B5EF4-FFF2-40B4-BE49-F238E27FC236}">
                <a16:creationId xmlns:a16="http://schemas.microsoft.com/office/drawing/2014/main" id="{55AB15D6-2788-B64A-31F0-015FD2C4A2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61" b="68044"/>
          <a:stretch/>
        </p:blipFill>
        <p:spPr>
          <a:xfrm>
            <a:off x="0" y="0"/>
            <a:ext cx="12192000" cy="19130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2F15A7-3C27-4D01-2F66-884DAEC3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383"/>
            <a:ext cx="7315200" cy="1403305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4C825-06A0-CCDD-3CE5-F216282B6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3631"/>
            <a:ext cx="10515600" cy="400333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A828B-A990-A3BC-902F-B55BCE86D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165F3-7DC3-72A8-9782-5BB1B12D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EEEA4-31A5-0A7E-18AE-CB0B7D46A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  <p:pic>
        <p:nvPicPr>
          <p:cNvPr id="12" name="Picture 1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C20CE36-97C7-A16B-B7D0-2BE2AA6FB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29599" y="287383"/>
            <a:ext cx="3416969" cy="143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62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FE97A-89AF-CB1A-400B-C3959FCEA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E9F86-02BE-4EF6-55C4-159604962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A13DA-8C86-B4D1-D7CA-9976B399E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E16A-D571-D6F3-1456-5B479E1E0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06A1C-A52C-4277-CDEB-8B54D724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7891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EEF62-0B9E-1751-2480-9F8699AD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CAF53-8786-9625-9345-BDD3FC2391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412272-42DC-3ADE-C2C6-C5D2302A6C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BCC78-A8D4-DCCC-E926-9C87E4C74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11BCE-7D43-BF59-DF54-2C525121F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9C15C-77D4-94DB-7487-A8FB9DC1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510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82A7E-9E1C-23A2-1B3F-94371F7D1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56B512-7EF5-4BA2-9276-11CF94472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EB8E1-1A4D-3604-2CB9-47869D699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9CAB0D-E2FC-A746-9AED-BE95B7BA24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A493ED-84D8-5230-9F71-89ECB54DB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E7FF97-803F-24B7-069A-CBF837467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F80586-700C-4E84-B296-11A4757B7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EB517A-F84D-4E91-391E-6A9B6629C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89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1FF6-3D7F-9D0F-423D-EB2D1A134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1AAA59-5612-4220-7AA1-627D3887D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884845-5770-CBCD-B4D8-4B26C73FF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3D19C-E7DF-67A1-D3FC-7ED094841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94062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0189CB-1DC4-CD7E-5A60-7FD8FB96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250BD7-063F-022C-C5EF-7467DEC4B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10D8F-43A0-4479-1ACB-F3F288C7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04032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F5E9-00AF-62F6-F15C-50E15C11C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530F7-4152-66C7-CB0F-464661EDC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DE14BE-4951-B786-D671-F38E543175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B503C1-5EE6-8F85-906F-0ED541CA4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307D-232A-6045-8328-34DE961B9492}" type="datetimeFigureOut">
              <a:rPr lang="da-DK" smtClean="0"/>
              <a:t>15-05-2025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4B75A-E3F3-3FA7-7736-0F841E869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7A1F78-EB05-35F1-626A-92131465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80D0C-45D6-9044-B8B0-6CB81B05C16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527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030C92-BDC1-8872-7C6E-1631D9E7A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E10253-7BFA-C1A5-E937-4D53F2476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9E2E2-4DB8-37BF-A234-9464FE49C6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sap Condensed Condensed Light" pitchFamily="2" charset="77"/>
              </a:defRPr>
            </a:lvl1pPr>
          </a:lstStyle>
          <a:p>
            <a:fld id="{8B7D307D-232A-6045-8328-34DE961B9492}" type="datetimeFigureOut">
              <a:rPr lang="da-DK" smtClean="0"/>
              <a:pPr/>
              <a:t>15-05-2025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21949-D5D3-1267-1BDA-1FCBFBCB7B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sap Condensed Condensed Light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E1560-9038-8714-DFB1-51ED74175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sap Condensed Condensed Light" pitchFamily="2" charset="77"/>
              </a:defRPr>
            </a:lvl1pPr>
          </a:lstStyle>
          <a:p>
            <a:fld id="{99C80D0C-45D6-9044-B8B0-6CB81B05C16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2897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Libre Caslon Tex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sap Condensed Condensed Regul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CA0D6D-7E63-A339-90B5-2D72DA84F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5516579-D267-82C6-7ADD-D11A35745C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noProof="0" dirty="0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9B7F4120-65EA-22AF-2585-9CC90AEE3C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094" t="34251" r="4063" b="18947"/>
          <a:stretch/>
        </p:blipFill>
        <p:spPr>
          <a:xfrm>
            <a:off x="0" y="0"/>
            <a:ext cx="12220917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E2812E-1087-8EA4-1D80-9C0F7BBD42E3}"/>
              </a:ext>
            </a:extLst>
          </p:cNvPr>
          <p:cNvSpPr txBox="1">
            <a:spLocks/>
          </p:cNvSpPr>
          <p:nvPr/>
        </p:nvSpPr>
        <p:spPr bwMode="auto">
          <a:xfrm>
            <a:off x="2234208" y="2757801"/>
            <a:ext cx="8028384" cy="190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4800" kern="0" dirty="0">
                <a:latin typeface="Libre Caslon Display" panose="00000500000000000000" pitchFamily="2" charset="0"/>
              </a:rPr>
              <a:t>G</a:t>
            </a:r>
            <a:r>
              <a:rPr lang="en-US" sz="4800" kern="0" noProof="0">
                <a:latin typeface="Libre Caslon Display" panose="00000500000000000000" pitchFamily="2" charset="0"/>
              </a:rPr>
              <a:t>BH 1-1 </a:t>
            </a:r>
            <a:r>
              <a:rPr lang="en-US" sz="4800" kern="0" noProof="0" dirty="0">
                <a:latin typeface="Libre Caslon Display" panose="00000500000000000000" pitchFamily="2" charset="0"/>
              </a:rPr>
              <a:t>Learn to read Biblical Hebrew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79DE093-D321-1FB2-CAE9-5064D8C70FEC}"/>
              </a:ext>
            </a:extLst>
          </p:cNvPr>
          <p:cNvSpPr txBox="1">
            <a:spLocks/>
          </p:cNvSpPr>
          <p:nvPr/>
        </p:nvSpPr>
        <p:spPr bwMode="auto">
          <a:xfrm>
            <a:off x="1811331" y="5373216"/>
            <a:ext cx="903719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ts val="3800"/>
              </a:lnSpc>
            </a:pPr>
            <a:r>
              <a:rPr lang="en-US" sz="2800" kern="0" noProof="0" dirty="0">
                <a:latin typeface="Libre Caslon Text" panose="00000500000000000000" pitchFamily="2" charset="0"/>
              </a:rPr>
              <a:t>01A Ten consonants and </a:t>
            </a:r>
            <a:r>
              <a:rPr lang="en-US" sz="2800" i="1" kern="0" noProof="0" dirty="0">
                <a:latin typeface="Libre Caslon Text" panose="00000500000000000000" pitchFamily="2" charset="0"/>
              </a:rPr>
              <a:t>a</a:t>
            </a:r>
            <a:r>
              <a:rPr lang="en-US" sz="2800" kern="0" noProof="0" dirty="0">
                <a:latin typeface="Libre Caslon Text" panose="00000500000000000000" pitchFamily="2" charset="0"/>
              </a:rPr>
              <a:t>, </a:t>
            </a:r>
            <a:r>
              <a:rPr lang="en-US" sz="2800" i="1" kern="0" noProof="0" dirty="0" err="1">
                <a:latin typeface="Libre Caslon Text" panose="00000500000000000000" pitchFamily="2" charset="0"/>
              </a:rPr>
              <a:t>i</a:t>
            </a:r>
            <a:r>
              <a:rPr lang="en-US" sz="2800" kern="0" noProof="0" dirty="0">
                <a:latin typeface="Libre Caslon Text" panose="00000500000000000000" pitchFamily="2" charset="0"/>
              </a:rPr>
              <a:t> and </a:t>
            </a:r>
            <a:r>
              <a:rPr lang="en-US" sz="2800" i="1" kern="0" noProof="0" dirty="0">
                <a:latin typeface="Libre Caslon Text" panose="00000500000000000000" pitchFamily="2" charset="0"/>
              </a:rPr>
              <a:t>e</a:t>
            </a:r>
            <a:r>
              <a:rPr lang="en-US" sz="2800" kern="0" noProof="0" dirty="0">
                <a:latin typeface="Libre Caslon Text" panose="00000500000000000000" pitchFamily="2" charset="0"/>
              </a:rPr>
              <a:t>-sounds </a:t>
            </a:r>
          </a:p>
        </p:txBody>
      </p:sp>
    </p:spTree>
    <p:extLst>
      <p:ext uri="{BB962C8B-B14F-4D97-AF65-F5344CB8AC3E}">
        <p14:creationId xmlns:p14="http://schemas.microsoft.com/office/powerpoint/2010/main" val="594854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ook on a rock&#10;&#10;AI-generated content may be incorrect.">
            <a:extLst>
              <a:ext uri="{FF2B5EF4-FFF2-40B4-BE49-F238E27FC236}">
                <a16:creationId xmlns:a16="http://schemas.microsoft.com/office/drawing/2014/main" id="{26911469-E967-20BD-7809-D22E603FC2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463" r="18467"/>
          <a:stretch>
            <a:fillRect/>
          </a:stretch>
        </p:blipFill>
        <p:spPr>
          <a:xfrm>
            <a:off x="6096000" y="0"/>
            <a:ext cx="611739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7062617-6AAB-3D3E-18E2-1DF2EC113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01A The AB</a:t>
            </a:r>
            <a:r>
              <a:rPr lang="en-US" i="1" noProof="0" dirty="0"/>
              <a:t>G</a:t>
            </a:r>
            <a:r>
              <a:rPr lang="en-US" noProof="0" dirty="0"/>
              <a:t>D series</a:t>
            </a:r>
          </a:p>
        </p:txBody>
      </p:sp>
      <p:sp>
        <p:nvSpPr>
          <p:cNvPr id="2" name="Subtitle 7">
            <a:extLst>
              <a:ext uri="{FF2B5EF4-FFF2-40B4-BE49-F238E27FC236}">
                <a16:creationId xmlns:a16="http://schemas.microsoft.com/office/drawing/2014/main" id="{5B8ACE18-A8B2-AE4D-CE97-4BB8C8F0EA22}"/>
              </a:ext>
            </a:extLst>
          </p:cNvPr>
          <p:cNvSpPr txBox="1">
            <a:spLocks/>
          </p:cNvSpPr>
          <p:nvPr/>
        </p:nvSpPr>
        <p:spPr bwMode="auto">
          <a:xfrm>
            <a:off x="320634" y="4869160"/>
            <a:ext cx="5308270" cy="10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0" i="0">
                <a:solidFill>
                  <a:schemeClr val="tx1"/>
                </a:solidFill>
                <a:latin typeface="Asap Condensed Condensed Light" pitchFamily="2" charset="77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50">
                <a:solidFill>
                  <a:schemeClr val="tx1"/>
                </a:solidFill>
                <a:latin typeface="+mn-lt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5pPr>
            <a:lvl6pPr marL="17145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6pPr>
            <a:lvl7pPr marL="2057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7pPr>
            <a:lvl8pPr marL="24003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8pPr>
            <a:lvl9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noProof="0" dirty="0">
                <a:latin typeface="Asap Condensed Condensed Light" pitchFamily="2" charset="0"/>
              </a:rPr>
              <a:t>Learn the first four of ten Hebrew consonants and </a:t>
            </a:r>
            <a:r>
              <a:rPr lang="en-US" sz="2400" dirty="0">
                <a:latin typeface="Asap Condensed Condensed Light" pitchFamily="2" charset="0"/>
              </a:rPr>
              <a:t>p</a:t>
            </a:r>
            <a:r>
              <a:rPr lang="en-US" sz="2400" noProof="0" dirty="0" err="1">
                <a:latin typeface="Asap Condensed Condensed Light" pitchFamily="2" charset="0"/>
              </a:rPr>
              <a:t>ractice</a:t>
            </a:r>
            <a:r>
              <a:rPr lang="en-US" sz="2400" noProof="0" dirty="0">
                <a:latin typeface="Asap Condensed Condensed Light" pitchFamily="2" charset="0"/>
              </a:rPr>
              <a:t> on verbal roots</a:t>
            </a:r>
            <a:endParaRPr lang="en-US" sz="2400" kern="0" noProof="0" dirty="0">
              <a:latin typeface="Asap Condensed Condensed Light" pitchFamily="2" charset="0"/>
            </a:endParaRPr>
          </a:p>
          <a:p>
            <a:endParaRPr lang="en-US" kern="0" noProof="0" dirty="0"/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7CA8EDB2-15F9-5E0D-5F69-62F72CF8DB9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rcRect l="33750" t="38734" r="36812" b="33872"/>
          <a:stretch/>
        </p:blipFill>
        <p:spPr>
          <a:xfrm>
            <a:off x="6915077" y="1864483"/>
            <a:ext cx="4479235" cy="260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05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911469-E967-20BD-7809-D22E603FC2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66" r="20266"/>
          <a:stretch/>
        </p:blipFill>
        <p:spPr>
          <a:xfrm>
            <a:off x="6096000" y="0"/>
            <a:ext cx="611739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7062617-6AAB-3D3E-18E2-1DF2EC113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01A The AB</a:t>
            </a:r>
            <a:r>
              <a:rPr lang="en-US" i="1" noProof="0" dirty="0"/>
              <a:t>G</a:t>
            </a:r>
            <a:r>
              <a:rPr lang="en-US" noProof="0" dirty="0"/>
              <a:t>D series</a:t>
            </a:r>
          </a:p>
        </p:txBody>
      </p:sp>
      <p:sp>
        <p:nvSpPr>
          <p:cNvPr id="2" name="Subtitle 7">
            <a:extLst>
              <a:ext uri="{FF2B5EF4-FFF2-40B4-BE49-F238E27FC236}">
                <a16:creationId xmlns:a16="http://schemas.microsoft.com/office/drawing/2014/main" id="{5B8ACE18-A8B2-AE4D-CE97-4BB8C8F0EA22}"/>
              </a:ext>
            </a:extLst>
          </p:cNvPr>
          <p:cNvSpPr txBox="1">
            <a:spLocks/>
          </p:cNvSpPr>
          <p:nvPr/>
        </p:nvSpPr>
        <p:spPr bwMode="auto">
          <a:xfrm>
            <a:off x="320634" y="4869160"/>
            <a:ext cx="5308270" cy="10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0" i="0">
                <a:solidFill>
                  <a:schemeClr val="tx1"/>
                </a:solidFill>
                <a:latin typeface="Asap Condensed Condensed Light" pitchFamily="2" charset="77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50">
                <a:solidFill>
                  <a:schemeClr val="tx1"/>
                </a:solidFill>
                <a:latin typeface="+mn-lt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5pPr>
            <a:lvl6pPr marL="17145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6pPr>
            <a:lvl7pPr marL="2057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7pPr>
            <a:lvl8pPr marL="24003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8pPr>
            <a:lvl9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noProof="0" dirty="0">
                <a:latin typeface="Asap Condensed Condensed Light" pitchFamily="2" charset="0"/>
              </a:rPr>
              <a:t>Learn the first four of ten Hebrew consonants and </a:t>
            </a:r>
            <a:r>
              <a:rPr lang="en-US" sz="2400" dirty="0">
                <a:latin typeface="Asap Condensed Condensed Light" pitchFamily="2" charset="0"/>
              </a:rPr>
              <a:t>p</a:t>
            </a:r>
            <a:r>
              <a:rPr lang="en-US" sz="2400" noProof="0" dirty="0" err="1">
                <a:latin typeface="Asap Condensed Condensed Light" pitchFamily="2" charset="0"/>
              </a:rPr>
              <a:t>ractice</a:t>
            </a:r>
            <a:r>
              <a:rPr lang="en-US" sz="2400" noProof="0" dirty="0">
                <a:latin typeface="Asap Condensed Condensed Light" pitchFamily="2" charset="0"/>
              </a:rPr>
              <a:t> on verbal roots</a:t>
            </a:r>
            <a:endParaRPr lang="en-US" sz="2400" kern="0" noProof="0" dirty="0">
              <a:latin typeface="Asap Condensed Condensed Light" pitchFamily="2" charset="0"/>
            </a:endParaRPr>
          </a:p>
          <a:p>
            <a:endParaRPr lang="en-US" kern="0" noProof="0" dirty="0"/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7CA8EDB2-15F9-5E0D-5F69-62F72CF8DB9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rcRect l="33750" t="38734" r="36812" b="33872"/>
          <a:stretch/>
        </p:blipFill>
        <p:spPr>
          <a:xfrm>
            <a:off x="7007842" y="3429000"/>
            <a:ext cx="4479235" cy="260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26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911469-E967-20BD-7809-D22E603FC2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824" r="26708"/>
          <a:stretch>
            <a:fillRect/>
          </a:stretch>
        </p:blipFill>
        <p:spPr>
          <a:xfrm>
            <a:off x="6096000" y="0"/>
            <a:ext cx="611739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7062617-6AAB-3D3E-18E2-1DF2EC113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01A The AB</a:t>
            </a:r>
            <a:r>
              <a:rPr lang="en-US" i="1" noProof="0" dirty="0"/>
              <a:t>G</a:t>
            </a:r>
            <a:r>
              <a:rPr lang="en-US" noProof="0" dirty="0"/>
              <a:t>D series</a:t>
            </a:r>
          </a:p>
        </p:txBody>
      </p:sp>
      <p:sp>
        <p:nvSpPr>
          <p:cNvPr id="2" name="Subtitle 7">
            <a:extLst>
              <a:ext uri="{FF2B5EF4-FFF2-40B4-BE49-F238E27FC236}">
                <a16:creationId xmlns:a16="http://schemas.microsoft.com/office/drawing/2014/main" id="{5B8ACE18-A8B2-AE4D-CE97-4BB8C8F0EA22}"/>
              </a:ext>
            </a:extLst>
          </p:cNvPr>
          <p:cNvSpPr txBox="1">
            <a:spLocks/>
          </p:cNvSpPr>
          <p:nvPr/>
        </p:nvSpPr>
        <p:spPr bwMode="auto">
          <a:xfrm>
            <a:off x="320634" y="4869160"/>
            <a:ext cx="5308270" cy="10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0" i="0">
                <a:solidFill>
                  <a:schemeClr val="tx1"/>
                </a:solidFill>
                <a:latin typeface="Asap Condensed Condensed Light" pitchFamily="2" charset="77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50">
                <a:solidFill>
                  <a:schemeClr val="tx1"/>
                </a:solidFill>
                <a:latin typeface="+mn-lt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5pPr>
            <a:lvl6pPr marL="17145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6pPr>
            <a:lvl7pPr marL="2057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7pPr>
            <a:lvl8pPr marL="24003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8pPr>
            <a:lvl9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noProof="0" dirty="0">
                <a:latin typeface="Asap Condensed Condensed Light" pitchFamily="2" charset="0"/>
              </a:rPr>
              <a:t>Learn the first four of ten Hebrew consonants and </a:t>
            </a:r>
            <a:r>
              <a:rPr lang="en-US" sz="2400" dirty="0">
                <a:latin typeface="Asap Condensed Condensed Light" pitchFamily="2" charset="0"/>
              </a:rPr>
              <a:t>p</a:t>
            </a:r>
            <a:r>
              <a:rPr lang="en-US" sz="2400" noProof="0" dirty="0" err="1">
                <a:latin typeface="Asap Condensed Condensed Light" pitchFamily="2" charset="0"/>
              </a:rPr>
              <a:t>ractice</a:t>
            </a:r>
            <a:r>
              <a:rPr lang="en-US" sz="2400" noProof="0" dirty="0">
                <a:latin typeface="Asap Condensed Condensed Light" pitchFamily="2" charset="0"/>
              </a:rPr>
              <a:t> on verbal roots</a:t>
            </a:r>
            <a:endParaRPr lang="en-US" sz="2400" kern="0" noProof="0" dirty="0">
              <a:latin typeface="Asap Condensed Condensed Light" pitchFamily="2" charset="0"/>
            </a:endParaRPr>
          </a:p>
          <a:p>
            <a:endParaRPr lang="en-US" kern="0" noProof="0" dirty="0"/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7CA8EDB2-15F9-5E0D-5F69-62F72CF8DB9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rcRect l="33750" t="38734" r="36812" b="33872"/>
          <a:stretch/>
        </p:blipFill>
        <p:spPr>
          <a:xfrm>
            <a:off x="7007842" y="3429000"/>
            <a:ext cx="4479235" cy="260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73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911469-E967-20BD-7809-D22E603FC2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511" r="16511"/>
          <a:stretch/>
        </p:blipFill>
        <p:spPr>
          <a:xfrm>
            <a:off x="6096000" y="0"/>
            <a:ext cx="611739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7062617-6AAB-3D3E-18E2-1DF2EC113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01A The AB</a:t>
            </a:r>
            <a:r>
              <a:rPr lang="en-US" i="1" noProof="0" dirty="0"/>
              <a:t>G</a:t>
            </a:r>
            <a:r>
              <a:rPr lang="en-US" noProof="0" dirty="0"/>
              <a:t>D series</a:t>
            </a:r>
          </a:p>
        </p:txBody>
      </p:sp>
      <p:sp>
        <p:nvSpPr>
          <p:cNvPr id="2" name="Subtitle 7">
            <a:extLst>
              <a:ext uri="{FF2B5EF4-FFF2-40B4-BE49-F238E27FC236}">
                <a16:creationId xmlns:a16="http://schemas.microsoft.com/office/drawing/2014/main" id="{5B8ACE18-A8B2-AE4D-CE97-4BB8C8F0EA22}"/>
              </a:ext>
            </a:extLst>
          </p:cNvPr>
          <p:cNvSpPr txBox="1">
            <a:spLocks/>
          </p:cNvSpPr>
          <p:nvPr/>
        </p:nvSpPr>
        <p:spPr bwMode="auto">
          <a:xfrm>
            <a:off x="320634" y="4869160"/>
            <a:ext cx="5308270" cy="10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0" i="0">
                <a:solidFill>
                  <a:schemeClr val="tx1"/>
                </a:solidFill>
                <a:latin typeface="Asap Condensed Condensed Light" pitchFamily="2" charset="77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50">
                <a:solidFill>
                  <a:schemeClr val="tx1"/>
                </a:solidFill>
                <a:latin typeface="+mn-lt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5pPr>
            <a:lvl6pPr marL="17145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6pPr>
            <a:lvl7pPr marL="2057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7pPr>
            <a:lvl8pPr marL="24003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8pPr>
            <a:lvl9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noProof="0" dirty="0">
                <a:latin typeface="Asap Condensed Condensed Light" pitchFamily="2" charset="0"/>
              </a:rPr>
              <a:t>Learn the first four of ten Hebrew consonants and </a:t>
            </a:r>
            <a:r>
              <a:rPr lang="en-US" sz="2400" dirty="0">
                <a:latin typeface="Asap Condensed Condensed Light" pitchFamily="2" charset="0"/>
              </a:rPr>
              <a:t>p</a:t>
            </a:r>
            <a:r>
              <a:rPr lang="en-US" sz="2400" noProof="0" dirty="0" err="1">
                <a:latin typeface="Asap Condensed Condensed Light" pitchFamily="2" charset="0"/>
              </a:rPr>
              <a:t>ractice</a:t>
            </a:r>
            <a:r>
              <a:rPr lang="en-US" sz="2400" noProof="0" dirty="0">
                <a:latin typeface="Asap Condensed Condensed Light" pitchFamily="2" charset="0"/>
              </a:rPr>
              <a:t> on verbal roots</a:t>
            </a:r>
            <a:endParaRPr lang="en-US" sz="2400" kern="0" noProof="0" dirty="0">
              <a:latin typeface="Asap Condensed Condensed Light" pitchFamily="2" charset="0"/>
            </a:endParaRPr>
          </a:p>
          <a:p>
            <a:endParaRPr lang="en-US" kern="0" noProof="0" dirty="0"/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7CA8EDB2-15F9-5E0D-5F69-62F72CF8DB9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rcRect l="33750" t="38734" r="36812" b="33872"/>
          <a:stretch/>
        </p:blipFill>
        <p:spPr>
          <a:xfrm>
            <a:off x="7007842" y="823966"/>
            <a:ext cx="4479235" cy="260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40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6F4ED-304D-2A0A-8EB0-2F6C7C0B4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AB24B-5DF1-DAAE-5928-062E4AEC4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Overskrift til tekstside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A5AF8-6297-EC48-F619-60F3E050B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>
                <a:latin typeface="Asap Condensed Condensed Regula" pitchFamily="2" charset="0"/>
              </a:rPr>
              <a:t>Tekst kopieres ind i figur med en graduering</a:t>
            </a:r>
          </a:p>
        </p:txBody>
      </p:sp>
      <p:sp>
        <p:nvSpPr>
          <p:cNvPr id="4" name="Tekstfelt 2">
            <a:extLst>
              <a:ext uri="{FF2B5EF4-FFF2-40B4-BE49-F238E27FC236}">
                <a16:creationId xmlns:a16="http://schemas.microsoft.com/office/drawing/2014/main" id="{7E4C847A-9ACB-AF51-5E65-E83B41798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962" y="3717925"/>
            <a:ext cx="5204778" cy="245903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4000">
                <a:srgbClr val="FFCC81">
                  <a:tint val="44500"/>
                  <a:satMod val="160000"/>
                </a:srgbClr>
              </a:gs>
              <a:gs pos="100000">
                <a:srgbClr val="FFCC81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rot="0" vert="horz" wrap="square" lIns="216000" tIns="216000" rIns="216000" bIns="216000" anchor="t" anchorCtr="0">
            <a:noAutofit/>
          </a:bodyPr>
          <a:lstStyle/>
          <a:p>
            <a:pPr>
              <a:spcBef>
                <a:spcPts val="600"/>
              </a:spcBef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r>
              <a:rPr lang="da-DK" sz="2800" dirty="0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Her skrives materiale i </a:t>
            </a:r>
            <a:r>
              <a:rPr lang="da-DK" sz="2800" dirty="0" err="1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pkt</a:t>
            </a:r>
            <a:r>
              <a:rPr lang="da-DK" sz="2800" dirty="0">
                <a:solidFill>
                  <a:srgbClr val="000000"/>
                </a:solidFill>
                <a:effectLst/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 24</a:t>
            </a:r>
          </a:p>
          <a:p>
            <a:pPr marL="342900" indent="-1635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sz="2400" dirty="0">
                <a:solidFill>
                  <a:srgbClr val="000000"/>
                </a:solidFill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Bullet 1</a:t>
            </a:r>
          </a:p>
          <a:p>
            <a:pPr marL="342900" indent="-1635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sz="2400" dirty="0">
                <a:solidFill>
                  <a:srgbClr val="000000"/>
                </a:solidFill>
                <a:latin typeface="Asap Condensed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Bullet 2</a:t>
            </a:r>
          </a:p>
          <a:p>
            <a:pPr marL="342900" indent="-342900">
              <a:spcBef>
                <a:spcPts val="1400"/>
              </a:spcBef>
              <a:spcAft>
                <a:spcPts val="1400"/>
              </a:spcAft>
              <a:buFont typeface="Arial" panose="020B0604020202020204" pitchFamily="34" charset="0"/>
              <a:buChar char="•"/>
            </a:pPr>
            <a:endParaRPr lang="da-DK" sz="2400" dirty="0">
              <a:solidFill>
                <a:schemeClr val="accent3"/>
              </a:solidFill>
              <a:effectLst/>
              <a:latin typeface="Asap Condensed Condensed" pitchFamily="2" charset="0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0">
                      <a:srgbClr val="FFFFFF"/>
                    </a:gs>
                    <a:gs pos="35000">
                      <a:srgbClr val="FFFFFF"/>
                    </a:gs>
                    <a:gs pos="100000">
                      <a:srgbClr val="E97132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55000">
                      <a:srgbClr val="FFE3B5"/>
                    </a:gs>
                    <a:gs pos="0">
                      <a:srgbClr val="FFDAA3"/>
                    </a:gs>
                    <a:gs pos="100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34000">
                      <a:srgbClr val="FFE3B5"/>
                    </a:gs>
                    <a:gs pos="0">
                      <a:srgbClr val="FFDAA3"/>
                    </a:gs>
                    <a:gs pos="68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solidFill>
                  <a:srgbClr val="000000"/>
                </a:soli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>
              <a:spcBef>
                <a:spcPts val="1400"/>
              </a:spcBef>
              <a:spcAft>
                <a:spcPts val="300"/>
              </a:spcAft>
              <a:buNone/>
            </a:pPr>
            <a:r>
              <a:rPr lang="da-DK" sz="1200" dirty="0">
                <a:gradFill>
                  <a:gsLst>
                    <a:gs pos="0">
                      <a:srgbClr val="FFFFFF"/>
                    </a:gs>
                    <a:gs pos="35000">
                      <a:srgbClr val="FFFFFF"/>
                    </a:gs>
                    <a:gs pos="100000">
                      <a:srgbClr val="E97132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latin typeface="Asap Condensed Condensed Regula" pitchFamily="2" charset="0"/>
                <a:ea typeface="Times New Roman" panose="02020603050405020304" pitchFamily="18" charset="0"/>
                <a:cs typeface="Ezra SIL" panose="02000400000000000000" pitchFamily="2" charset="-79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r">
              <a:spcBef>
                <a:spcPts val="1400"/>
              </a:spcBef>
              <a:spcAft>
                <a:spcPts val="1400"/>
              </a:spcAft>
              <a:buNone/>
            </a:pPr>
            <a:r>
              <a:rPr lang="da-DK" sz="1000" dirty="0">
                <a:gradFill>
                  <a:gsLst>
                    <a:gs pos="0">
                      <a:srgbClr val="FFDAA3"/>
                    </a:gs>
                    <a:gs pos="68000">
                      <a:srgbClr val="FFEBC6"/>
                    </a:gs>
                    <a:gs pos="100000">
                      <a:srgbClr val="FFF4E3"/>
                    </a:gs>
                  </a:gsLst>
                  <a:lin ang="13500000" scaled="0"/>
                </a:gradFill>
                <a:effectLst/>
                <a:latin typeface="Garamond BookCondensed"/>
                <a:ea typeface="Times New Roman" panose="02020603050405020304" pitchFamily="18" charset="0"/>
                <a:cs typeface="Arial Unicode MS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  <a:p>
            <a:pPr algn="ctr">
              <a:spcBef>
                <a:spcPts val="1400"/>
              </a:spcBef>
              <a:spcAft>
                <a:spcPts val="1400"/>
              </a:spcAft>
            </a:pPr>
            <a:r>
              <a:rPr lang="en-US" sz="1100" dirty="0">
                <a:effectLst/>
                <a:latin typeface="Garamond BookCondensed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a-DK" sz="1000" dirty="0">
              <a:effectLst/>
              <a:latin typeface="Garamond BookCondensed"/>
              <a:ea typeface="Times New Roman" panose="02020603050405020304" pitchFamily="18" charset="0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5200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1D8CC-3ED5-3DBF-8411-578AF61F4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5E592-40CE-EA59-B659-55B886998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Overskrift til tekstside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CF49C-689C-B230-8A80-6B7FE0812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>
                <a:latin typeface="Asap Condensed Condensed Regula" pitchFamily="2" charset="0"/>
              </a:rPr>
              <a:t>Når en tabel får farve uden graduering </a:t>
            </a:r>
          </a:p>
        </p:txBody>
      </p:sp>
    </p:spTree>
    <p:extLst>
      <p:ext uri="{BB962C8B-B14F-4D97-AF65-F5344CB8AC3E}">
        <p14:creationId xmlns:p14="http://schemas.microsoft.com/office/powerpoint/2010/main" val="979027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TheOnlineProfessor">
      <a:dk1>
        <a:srgbClr val="222830"/>
      </a:dk1>
      <a:lt1>
        <a:srgbClr val="FFFFFF"/>
      </a:lt1>
      <a:dk2>
        <a:srgbClr val="222830"/>
      </a:dk2>
      <a:lt2>
        <a:srgbClr val="EBBC8A"/>
      </a:lt2>
      <a:accent1>
        <a:srgbClr val="B1B6B5"/>
      </a:accent1>
      <a:accent2>
        <a:srgbClr val="F38320"/>
      </a:accent2>
      <a:accent3>
        <a:srgbClr val="EBBC8A"/>
      </a:accent3>
      <a:accent4>
        <a:srgbClr val="054C56"/>
      </a:accent4>
      <a:accent5>
        <a:srgbClr val="A02B93"/>
      </a:accent5>
      <a:accent6>
        <a:srgbClr val="4EA72E"/>
      </a:accent6>
      <a:hlink>
        <a:srgbClr val="F38320"/>
      </a:hlink>
      <a:folHlink>
        <a:srgbClr val="054C5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OP_Presentation_v.02" id="{4D569403-57FA-FA41-A652-059D90781417}" vid="{F700EF0D-26DE-1440-82A9-5D09129F70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TOP_Presentation_v.01</Template>
  <TotalTime>243</TotalTime>
  <Words>154</Words>
  <Application>Microsoft Office PowerPoint</Application>
  <PresentationFormat>Widescreen</PresentationFormat>
  <Paragraphs>39</Paragraphs>
  <Slides>7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9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7" baseType="lpstr">
      <vt:lpstr>Aptos</vt:lpstr>
      <vt:lpstr>Arial</vt:lpstr>
      <vt:lpstr>Asap Condensed</vt:lpstr>
      <vt:lpstr>Asap Condensed Condensed</vt:lpstr>
      <vt:lpstr>Asap Condensed Condensed Light</vt:lpstr>
      <vt:lpstr>Asap Condensed Condensed Regula</vt:lpstr>
      <vt:lpstr>Garamond BookCondensed</vt:lpstr>
      <vt:lpstr>Libre Caslon Display</vt:lpstr>
      <vt:lpstr>Libre Caslon Text</vt:lpstr>
      <vt:lpstr>Office-tema</vt:lpstr>
      <vt:lpstr>PowerPoint-præsentation</vt:lpstr>
      <vt:lpstr>01A The ABGD series</vt:lpstr>
      <vt:lpstr>01A The ABGD series</vt:lpstr>
      <vt:lpstr>01A The ABGD series</vt:lpstr>
      <vt:lpstr>01A The ABGD series</vt:lpstr>
      <vt:lpstr>Overskrift til tekstside</vt:lpstr>
      <vt:lpstr>Overskrift til tekstside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Anonym Peer Review</dc:creator>
  <cp:lastModifiedBy>Anonym Peer Review</cp:lastModifiedBy>
  <cp:revision>3</cp:revision>
  <dcterms:created xsi:type="dcterms:W3CDTF">2025-05-15T06:29:52Z</dcterms:created>
  <dcterms:modified xsi:type="dcterms:W3CDTF">2025-05-15T16:58:08Z</dcterms:modified>
</cp:coreProperties>
</file>